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366" r:id="rId2"/>
    <p:sldId id="367" r:id="rId3"/>
    <p:sldId id="377" r:id="rId4"/>
    <p:sldId id="368" r:id="rId5"/>
    <p:sldId id="369" r:id="rId6"/>
    <p:sldId id="375" r:id="rId7"/>
    <p:sldId id="374" r:id="rId8"/>
    <p:sldId id="373" r:id="rId9"/>
    <p:sldId id="376" r:id="rId10"/>
    <p:sldId id="379" r:id="rId11"/>
    <p:sldId id="3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5" autoAdjust="0"/>
    <p:restoredTop sz="94618"/>
  </p:normalViewPr>
  <p:slideViewPr>
    <p:cSldViewPr snapToGrid="0">
      <p:cViewPr varScale="1">
        <p:scale>
          <a:sx n="70" d="100"/>
          <a:sy n="70" d="100"/>
        </p:scale>
        <p:origin x="1200" y="72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805A-94AF-48D1-BEE2-7113693504F3}" type="datetimeFigureOut">
              <a:rPr lang="en-CA" smtClean="0"/>
              <a:t>30/09/2016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786D-58A5-4A27-9030-37579B8EF61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94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2898-A706-41A8-839E-95BF37F9DB13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786D-58A5-4A27-9030-37579B8EF61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029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786D-58A5-4A27-9030-37579B8EF61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158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1786D-58A5-4A27-9030-37579B8EF619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72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44958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4495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9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413613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343954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60551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318428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181029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15459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837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24818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0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1471647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306961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413333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78890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23528" y="6356352"/>
            <a:ext cx="4054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pPr defTabSz="685800">
              <a:defRPr/>
            </a:pPr>
            <a:fld id="{C4A63B03-CE8E-41A3-ABC0-E6682684ECE7}" type="slidenum">
              <a:rPr lang="en-US" sz="750" smtClean="0"/>
              <a:pPr defTabSz="685800">
                <a:defRPr/>
              </a:pPr>
              <a:t>‹#›</a:t>
            </a:fld>
            <a:endParaRPr lang="en-US" sz="750" dirty="0" smtClean="0"/>
          </a:p>
        </p:txBody>
      </p:sp>
    </p:spTree>
    <p:extLst>
      <p:ext uri="{BB962C8B-B14F-4D97-AF65-F5344CB8AC3E}">
        <p14:creationId xmlns:p14="http://schemas.microsoft.com/office/powerpoint/2010/main" val="398697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9" y="1814961"/>
            <a:ext cx="4246240" cy="1470025"/>
          </a:xfrm>
        </p:spPr>
        <p:txBody>
          <a:bodyPr>
            <a:normAutofit/>
          </a:bodyPr>
          <a:lstStyle>
            <a:lvl1pPr algn="l">
              <a:lnSpc>
                <a:spcPts val="2775"/>
              </a:lnSpc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3692624"/>
            <a:ext cx="2880320" cy="384448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rgbClr val="0070C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958" y="4078337"/>
            <a:ext cx="2232025" cy="33855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0067B1"/>
                </a:solidFill>
              </a:defRPr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CA" dirty="0" smtClean="0"/>
              <a:t>Click to enter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6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1" y="908722"/>
            <a:ext cx="6515001" cy="504055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77556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5FA09-84FB-4F28-A837-80A25D652239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8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9BC56801-4939-4562-9C1F-5BDE10A2C0B0}" type="datetimeFigureOut">
              <a:rPr lang="en-CA" smtClean="0">
                <a:solidFill>
                  <a:prstClr val="black"/>
                </a:solidFill>
              </a:rPr>
              <a:pPr defTabSz="914400"/>
              <a:t>30/09/2016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5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5FA09-84FB-4F28-A837-80A25D652239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914400"/>
            <a:fld id="{3CD5FA09-84FB-4F28-A837-80A25D652239}" type="slidenum">
              <a:rPr lang="en-CA" smtClean="0">
                <a:solidFill>
                  <a:prstClr val="white"/>
                </a:solidFill>
              </a:rPr>
              <a:pPr defTabSz="914400"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@partnershipagainstcancer.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1329238"/>
            <a:ext cx="5810795" cy="1161413"/>
          </a:xfrm>
        </p:spPr>
        <p:txBody>
          <a:bodyPr/>
          <a:lstStyle/>
          <a:p>
            <a:r>
              <a:rPr lang="en-CA" sz="4400" dirty="0" smtClean="0"/>
              <a:t>IT Support Services RFP</a:t>
            </a:r>
            <a:br>
              <a:rPr lang="en-CA" sz="4400" dirty="0" smtClean="0"/>
            </a:br>
            <a:r>
              <a:rPr lang="en-CA" sz="4400" dirty="0" smtClean="0"/>
              <a:t>Information Session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100" dirty="0" smtClean="0"/>
              <a:t>September 30, 2016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4004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Proponent Enquiries due Thursday, October 6, 2016</a:t>
            </a:r>
          </a:p>
          <a:p>
            <a:pPr lvl="1"/>
            <a:r>
              <a:rPr lang="en-CA" dirty="0" smtClean="0"/>
              <a:t>Questions must be sent to: </a:t>
            </a:r>
            <a:r>
              <a:rPr lang="en-CA" dirty="0" smtClean="0">
                <a:hlinkClick r:id="rId2"/>
              </a:rPr>
              <a:t>procurement@partnershipagainstcancer.ca</a:t>
            </a:r>
            <a:r>
              <a:rPr lang="en-CA" dirty="0" smtClean="0"/>
              <a:t> </a:t>
            </a:r>
          </a:p>
          <a:p>
            <a:r>
              <a:rPr lang="en-CA" dirty="0" smtClean="0"/>
              <a:t>Responses to Questions due </a:t>
            </a:r>
            <a:r>
              <a:rPr lang="en-CA" dirty="0"/>
              <a:t>Tuesday </a:t>
            </a:r>
            <a:r>
              <a:rPr lang="en-CA" dirty="0" smtClean="0"/>
              <a:t>October 11, 2016</a:t>
            </a:r>
          </a:p>
          <a:p>
            <a:r>
              <a:rPr lang="en-CA" dirty="0" smtClean="0"/>
              <a:t>Final Submission due Thursday October </a:t>
            </a:r>
            <a:r>
              <a:rPr lang="en-CA" dirty="0" smtClean="0"/>
              <a:t>20</a:t>
            </a:r>
            <a:r>
              <a:rPr lang="en-CA" dirty="0" smtClean="0"/>
              <a:t>, </a:t>
            </a:r>
            <a:r>
              <a:rPr lang="en-CA" dirty="0" smtClean="0"/>
              <a:t>2016</a:t>
            </a:r>
          </a:p>
          <a:p>
            <a:r>
              <a:rPr lang="en-CA" dirty="0" smtClean="0"/>
              <a:t>Interviews to be held the week of November 7, </a:t>
            </a:r>
            <a:r>
              <a:rPr lang="en-CA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335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168" y="75864"/>
            <a:ext cx="8229600" cy="1143000"/>
          </a:xfrm>
        </p:spPr>
        <p:txBody>
          <a:bodyPr/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826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68" y="75864"/>
            <a:ext cx="8229600" cy="1143000"/>
          </a:xfrm>
        </p:spPr>
        <p:txBody>
          <a:bodyPr/>
          <a:lstStyle/>
          <a:p>
            <a:r>
              <a:rPr lang="en-US" sz="3600" dirty="0" smtClean="0"/>
              <a:t>RFP Timelines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RFP ISSUE DATE: MONDAY SEPTEMBER 12, </a:t>
            </a:r>
            <a:r>
              <a:rPr lang="en-US" dirty="0" smtClean="0"/>
              <a:t>2016</a:t>
            </a:r>
            <a:endParaRPr lang="en-US" dirty="0" smtClean="0"/>
          </a:p>
          <a:p>
            <a:r>
              <a:rPr lang="en-US" dirty="0" smtClean="0"/>
              <a:t>SITE VISIT &amp; INFORMATION SESSION: FRIDAY, SEPTEMBER 30, 2016</a:t>
            </a:r>
          </a:p>
          <a:p>
            <a:r>
              <a:rPr lang="en-US" dirty="0" smtClean="0"/>
              <a:t>DEADLINE FOR PROPONENT ENQUIRIES: THURSDAY, OCTOBER 6, 2016 (No later than 3 pm local Toronto time)</a:t>
            </a:r>
          </a:p>
          <a:p>
            <a:r>
              <a:rPr lang="en-US" dirty="0" smtClean="0"/>
              <a:t>DEADLINE FOR ISSUING ADDENDA’S &amp;RESPONSES TO PROPONENT ENQUIRIES: TUESDAY, OCTOBER 11, 2016</a:t>
            </a:r>
          </a:p>
          <a:p>
            <a:r>
              <a:rPr lang="en-US" dirty="0" smtClean="0"/>
              <a:t>PRPOSAL SUBMISSION DEADLINE: THURSDAY OCTOBER 20, 2016 (No later than 3 pm local Toronto time)</a:t>
            </a:r>
          </a:p>
          <a:p>
            <a:r>
              <a:rPr lang="en-US" dirty="0" smtClean="0"/>
              <a:t>PROPONENT INTERVIEWS: WEEK OF NOVEMBER 7, 2016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88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Evolution 2012-2016</a:t>
            </a:r>
          </a:p>
          <a:p>
            <a:pPr lvl="1"/>
            <a:r>
              <a:rPr lang="en-CA" dirty="0"/>
              <a:t>Virtualization of all server workloads using </a:t>
            </a:r>
            <a:r>
              <a:rPr lang="en-CA" dirty="0" err="1"/>
              <a:t>Vmware</a:t>
            </a:r>
            <a:r>
              <a:rPr lang="en-CA" dirty="0"/>
              <a:t> and NetApp technologies across two data centers</a:t>
            </a:r>
          </a:p>
          <a:p>
            <a:pPr lvl="1"/>
            <a:r>
              <a:rPr lang="en-CA" dirty="0"/>
              <a:t>Introduction of disciplined processes for privacy &amp; security management and disaster recovery</a:t>
            </a:r>
          </a:p>
          <a:p>
            <a:pPr lvl="1"/>
            <a:r>
              <a:rPr lang="en-CA" dirty="0"/>
              <a:t>Introduction of Records Management Program</a:t>
            </a:r>
          </a:p>
          <a:p>
            <a:pPr lvl="1"/>
            <a:r>
              <a:rPr lang="en-CA" dirty="0"/>
              <a:t>Introduction of a Work-from-Home program</a:t>
            </a:r>
          </a:p>
          <a:p>
            <a:pPr lvl="1"/>
            <a:r>
              <a:rPr lang="en-CA" dirty="0" smtClean="0"/>
              <a:t>Replacement of the Oracle Fusion Middleware stack (WordPress/Igloo)</a:t>
            </a:r>
          </a:p>
          <a:p>
            <a:pPr lvl="1"/>
            <a:r>
              <a:rPr lang="en-CA" dirty="0" smtClean="0"/>
              <a:t>Introduction of Single Sign-On capabilities (</a:t>
            </a:r>
            <a:r>
              <a:rPr lang="en-CA" dirty="0" err="1" smtClean="0"/>
              <a:t>EmpowerID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30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b="1" u="sng" dirty="0" smtClean="0"/>
              <a:t>CPAC IT Team</a:t>
            </a:r>
          </a:p>
          <a:p>
            <a:r>
              <a:rPr lang="en-CA" dirty="0" smtClean="0"/>
              <a:t>Support the Partnership’s Digital Strategy and digital transformation projects </a:t>
            </a:r>
          </a:p>
          <a:p>
            <a:endParaRPr lang="en-CA" b="1" u="sng" dirty="0"/>
          </a:p>
          <a:p>
            <a:pPr marL="0" indent="0">
              <a:buNone/>
            </a:pPr>
            <a:r>
              <a:rPr lang="en-CA" sz="2800" b="1" u="sng" dirty="0" smtClean="0"/>
              <a:t>Successful Proponent</a:t>
            </a:r>
          </a:p>
          <a:p>
            <a:r>
              <a:rPr lang="en-CA" dirty="0" smtClean="0"/>
              <a:t>Managed Hosting </a:t>
            </a:r>
          </a:p>
          <a:p>
            <a:r>
              <a:rPr lang="en-CA" dirty="0" smtClean="0"/>
              <a:t>Service Desk Operations</a:t>
            </a:r>
          </a:p>
          <a:p>
            <a:r>
              <a:rPr lang="en-CA" dirty="0" smtClean="0"/>
              <a:t>IT Education &amp; Training</a:t>
            </a:r>
          </a:p>
          <a:p>
            <a:r>
              <a:rPr lang="en-CA" dirty="0" smtClean="0"/>
              <a:t>Unified Communications</a:t>
            </a:r>
          </a:p>
          <a:p>
            <a:r>
              <a:rPr lang="en-CA" dirty="0" smtClean="0"/>
              <a:t>Change Management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168" y="75864"/>
            <a:ext cx="8229600" cy="1143000"/>
          </a:xfrm>
        </p:spPr>
        <p:txBody>
          <a:bodyPr/>
          <a:lstStyle/>
          <a:p>
            <a:r>
              <a:rPr lang="en-US" sz="3600" dirty="0" smtClean="0"/>
              <a:t>Areas of Focus in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Mandate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614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Managed Hosting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91341"/>
          </a:xfrm>
        </p:spPr>
        <p:txBody>
          <a:bodyPr/>
          <a:lstStyle/>
          <a:p>
            <a:r>
              <a:rPr lang="en-CA" dirty="0" smtClean="0"/>
              <a:t>Transition to SaaS solutions</a:t>
            </a:r>
          </a:p>
          <a:p>
            <a:r>
              <a:rPr lang="en-CA" dirty="0"/>
              <a:t>Consolidation and streamlining of operations</a:t>
            </a:r>
          </a:p>
          <a:p>
            <a:r>
              <a:rPr lang="en-CA" dirty="0" smtClean="0"/>
              <a:t>Transition to Azure Cloud Services for Disaster Recovery, extended computing and backup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3457302"/>
            <a:ext cx="4591429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19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Service Desk Operations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3629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Service Desk Governance</a:t>
            </a:r>
          </a:p>
          <a:p>
            <a:pPr marL="622299" lvl="2">
              <a:lnSpc>
                <a:spcPct val="120000"/>
              </a:lnSpc>
              <a:spcBef>
                <a:spcPts val="0"/>
              </a:spcBef>
            </a:pPr>
            <a:r>
              <a:rPr lang="en-CA" sz="2400" dirty="0" smtClean="0"/>
              <a:t>Proactive instead of reactive, more </a:t>
            </a:r>
            <a:r>
              <a:rPr lang="en-US" sz="2400" dirty="0" smtClean="0"/>
              <a:t>robust auditing &amp; reporting</a:t>
            </a:r>
          </a:p>
          <a:p>
            <a:pPr marL="622299" lvl="2">
              <a:lnSpc>
                <a:spcPct val="120000"/>
              </a:lnSpc>
              <a:spcBef>
                <a:spcPts val="0"/>
              </a:spcBef>
            </a:pPr>
            <a:r>
              <a:rPr lang="en-CA" sz="2400" dirty="0" smtClean="0"/>
              <a:t>Improve end user communications and use of IT related knowledge base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Service </a:t>
            </a:r>
            <a:r>
              <a:rPr lang="en-US" b="1" dirty="0"/>
              <a:t>Desk Tool</a:t>
            </a:r>
          </a:p>
          <a:p>
            <a:pPr marL="622299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Current tool, </a:t>
            </a:r>
            <a:r>
              <a:rPr lang="en-US" sz="2400" dirty="0" err="1" smtClean="0"/>
              <a:t>EasyVista</a:t>
            </a:r>
            <a:r>
              <a:rPr lang="en-US" sz="2400" dirty="0" smtClean="0"/>
              <a:t>,  </a:t>
            </a:r>
            <a:r>
              <a:rPr lang="en-US" sz="2400" dirty="0"/>
              <a:t>lacks required </a:t>
            </a:r>
            <a:r>
              <a:rPr lang="en-US" sz="2400" dirty="0" smtClean="0"/>
              <a:t>features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Remote </a:t>
            </a:r>
            <a:r>
              <a:rPr lang="en-US" b="1" dirty="0"/>
              <a:t>Experience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Improve remote </a:t>
            </a:r>
            <a:r>
              <a:rPr lang="en-US" sz="2400" dirty="0"/>
              <a:t>users experience </a:t>
            </a:r>
            <a:r>
              <a:rPr lang="en-US" sz="2400" dirty="0" smtClean="0"/>
              <a:t>and support</a:t>
            </a: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5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IT Education &amp; Training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911"/>
            <a:ext cx="8229600" cy="388619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Boardroom lecture style staff training has not been an effective approach to retain IT knowledge</a:t>
            </a: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more focused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practical use-case,  hands-on walkthrough style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in 3</a:t>
            </a:r>
            <a:r>
              <a:rPr lang="en-US" baseline="30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mandate</a:t>
            </a:r>
          </a:p>
          <a:p>
            <a:r>
              <a:rPr lang="en-CA" dirty="0" smtClean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a more personalized  custom approach to staff orientation training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590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Unified Communications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886198"/>
          </a:xfrm>
        </p:spPr>
        <p:txBody>
          <a:bodyPr>
            <a:normAutofit/>
          </a:bodyPr>
          <a:lstStyle/>
          <a:p>
            <a:r>
              <a:rPr lang="en-CA" dirty="0" err="1" smtClean="0"/>
              <a:t>UCaaS</a:t>
            </a:r>
            <a:r>
              <a:rPr lang="en-CA" dirty="0" smtClean="0"/>
              <a:t> solution for voice telephony, including single number reach</a:t>
            </a:r>
          </a:p>
          <a:p>
            <a:r>
              <a:rPr lang="en-CA" dirty="0" smtClean="0"/>
              <a:t>Conferencing </a:t>
            </a:r>
            <a:r>
              <a:rPr lang="en-CA" dirty="0"/>
              <a:t>— Audioconferencing, videoconferencing and Web conferencing</a:t>
            </a:r>
          </a:p>
          <a:p>
            <a:r>
              <a:rPr lang="en-CA" dirty="0"/>
              <a:t>Messaging — Email with voice mail and unified messaging (UM)</a:t>
            </a:r>
          </a:p>
          <a:p>
            <a:r>
              <a:rPr lang="en-CA" dirty="0"/>
              <a:t>Presence and instant messaging (IM)</a:t>
            </a:r>
          </a:p>
          <a:p>
            <a:r>
              <a:rPr lang="en-CA" dirty="0" smtClean="0"/>
              <a:t>Integration with Igloo &amp; CRM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59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Change Management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886198"/>
          </a:xfrm>
        </p:spPr>
        <p:txBody>
          <a:bodyPr>
            <a:normAutofit/>
          </a:bodyPr>
          <a:lstStyle/>
          <a:p>
            <a:r>
              <a:rPr lang="en-CA" dirty="0" smtClean="0"/>
              <a:t>High level of IT change in 2017 &amp; 2018 </a:t>
            </a:r>
          </a:p>
          <a:p>
            <a:pPr lvl="1"/>
            <a:r>
              <a:rPr lang="en-CA" dirty="0" smtClean="0"/>
              <a:t>New service desk tool &amp; support staff</a:t>
            </a:r>
          </a:p>
          <a:p>
            <a:pPr lvl="1"/>
            <a:r>
              <a:rPr lang="en-CA" dirty="0" smtClean="0"/>
              <a:t>Transition to Office 365/Windows 10</a:t>
            </a:r>
          </a:p>
          <a:p>
            <a:pPr lvl="1"/>
            <a:r>
              <a:rPr lang="en-CA" dirty="0" smtClean="0"/>
              <a:t>New suite of Unified Communications tools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915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BE7FEEA-DE16-4F9E-808B-6F309380A6A9}" vid="{5090C0A2-629C-4E9F-938C-D51DC2696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410</Words>
  <Application>Microsoft Office PowerPoint</Application>
  <PresentationFormat>On-screen Show (4:3)</PresentationFormat>
  <Paragraphs>66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Theme1</vt:lpstr>
      <vt:lpstr>IT Support Services RFP Information Session</vt:lpstr>
      <vt:lpstr>RFP Timelines</vt:lpstr>
      <vt:lpstr>Background</vt:lpstr>
      <vt:lpstr>Areas of Focus in 3rd Mandate</vt:lpstr>
      <vt:lpstr>Managed Hosting</vt:lpstr>
      <vt:lpstr>Service Desk Operations</vt:lpstr>
      <vt:lpstr>IT Education &amp; Training</vt:lpstr>
      <vt:lpstr>Unified Communications</vt:lpstr>
      <vt:lpstr>Change Management</vt:lpstr>
      <vt:lpstr>Next Steps</vt:lpstr>
      <vt:lpstr>Questions</vt:lpstr>
    </vt:vector>
  </TitlesOfParts>
  <Company>accurate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Samoya Lloyd</cp:lastModifiedBy>
  <cp:revision>71</cp:revision>
  <cp:lastPrinted>2016-09-30T16:51:36Z</cp:lastPrinted>
  <dcterms:created xsi:type="dcterms:W3CDTF">2016-07-07T15:42:24Z</dcterms:created>
  <dcterms:modified xsi:type="dcterms:W3CDTF">2016-09-30T18:34:32Z</dcterms:modified>
</cp:coreProperties>
</file>