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9134475" cy="12179300" type="ledg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36">
          <p15:clr>
            <a:srgbClr val="A4A3A4"/>
          </p15:clr>
        </p15:guide>
        <p15:guide id="2" pos="287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0" d="100"/>
          <a:sy n="60" d="100"/>
        </p:scale>
        <p:origin x="2484" y="48"/>
      </p:cViewPr>
      <p:guideLst>
        <p:guide orient="horz" pos="3836"/>
        <p:guide pos="287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086" y="3783478"/>
            <a:ext cx="7764304" cy="2610656"/>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0171" y="6901603"/>
            <a:ext cx="6394133" cy="31124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2640E051-55CE-8348-9202-73240D85C540}"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99D36-D987-F148-A411-84990B101ACF}" type="slidenum">
              <a:rPr lang="en-US" smtClean="0"/>
              <a:t>‹#›</a:t>
            </a:fld>
            <a:endParaRPr lang="en-US"/>
          </a:p>
        </p:txBody>
      </p:sp>
    </p:spTree>
    <p:extLst>
      <p:ext uri="{BB962C8B-B14F-4D97-AF65-F5344CB8AC3E}">
        <p14:creationId xmlns:p14="http://schemas.microsoft.com/office/powerpoint/2010/main" val="2573207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2640E051-55CE-8348-9202-73240D85C540}"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99D36-D987-F148-A411-84990B101ACF}" type="slidenum">
              <a:rPr lang="en-US" smtClean="0"/>
              <a:t>‹#›</a:t>
            </a:fld>
            <a:endParaRPr lang="en-US"/>
          </a:p>
        </p:txBody>
      </p:sp>
    </p:spTree>
    <p:extLst>
      <p:ext uri="{BB962C8B-B14F-4D97-AF65-F5344CB8AC3E}">
        <p14:creationId xmlns:p14="http://schemas.microsoft.com/office/powerpoint/2010/main" val="3082679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6152" y="865521"/>
            <a:ext cx="2052085" cy="18455023"/>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6724" y="865521"/>
            <a:ext cx="6007186" cy="18455023"/>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2640E051-55CE-8348-9202-73240D85C540}"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99D36-D987-F148-A411-84990B101ACF}" type="slidenum">
              <a:rPr lang="en-US" smtClean="0"/>
              <a:t>‹#›</a:t>
            </a:fld>
            <a:endParaRPr lang="en-US"/>
          </a:p>
        </p:txBody>
      </p:sp>
    </p:spTree>
    <p:extLst>
      <p:ext uri="{BB962C8B-B14F-4D97-AF65-F5344CB8AC3E}">
        <p14:creationId xmlns:p14="http://schemas.microsoft.com/office/powerpoint/2010/main" val="211901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2640E051-55CE-8348-9202-73240D85C540}"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99D36-D987-F148-A411-84990B101ACF}" type="slidenum">
              <a:rPr lang="en-US" smtClean="0"/>
              <a:t>‹#›</a:t>
            </a:fld>
            <a:endParaRPr lang="en-US"/>
          </a:p>
        </p:txBody>
      </p:sp>
    </p:spTree>
    <p:extLst>
      <p:ext uri="{BB962C8B-B14F-4D97-AF65-F5344CB8AC3E}">
        <p14:creationId xmlns:p14="http://schemas.microsoft.com/office/powerpoint/2010/main" val="352214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560" y="7826329"/>
            <a:ext cx="7764304" cy="2418944"/>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1560" y="5162108"/>
            <a:ext cx="7764304" cy="266422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2640E051-55CE-8348-9202-73240D85C540}"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99D36-D987-F148-A411-84990B101ACF}" type="slidenum">
              <a:rPr lang="en-US" smtClean="0"/>
              <a:t>‹#›</a:t>
            </a:fld>
            <a:endParaRPr lang="en-US"/>
          </a:p>
        </p:txBody>
      </p:sp>
    </p:spTree>
    <p:extLst>
      <p:ext uri="{BB962C8B-B14F-4D97-AF65-F5344CB8AC3E}">
        <p14:creationId xmlns:p14="http://schemas.microsoft.com/office/powerpoint/2010/main" val="3916849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6724" y="5046516"/>
            <a:ext cx="4029636" cy="142740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38602" y="5046516"/>
            <a:ext cx="4029635" cy="142740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2640E051-55CE-8348-9202-73240D85C540}" type="datetimeFigureOut">
              <a:rPr lang="en-US" smtClean="0"/>
              <a:t>5/18/2016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E99D36-D987-F148-A411-84990B101ACF}" type="slidenum">
              <a:rPr lang="en-US" smtClean="0"/>
              <a:t>‹#›</a:t>
            </a:fld>
            <a:endParaRPr lang="en-US"/>
          </a:p>
        </p:txBody>
      </p:sp>
    </p:spTree>
    <p:extLst>
      <p:ext uri="{BB962C8B-B14F-4D97-AF65-F5344CB8AC3E}">
        <p14:creationId xmlns:p14="http://schemas.microsoft.com/office/powerpoint/2010/main" val="2429598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724" y="487737"/>
            <a:ext cx="8221028" cy="2029883"/>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6724" y="2726247"/>
            <a:ext cx="4035979" cy="11361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6724" y="3862417"/>
            <a:ext cx="4035979" cy="701719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0187" y="2726247"/>
            <a:ext cx="4037565" cy="11361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0187" y="3862417"/>
            <a:ext cx="4037565" cy="701719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2640E051-55CE-8348-9202-73240D85C540}" type="datetimeFigureOut">
              <a:rPr lang="en-US" smtClean="0"/>
              <a:t>5/18/2016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E99D36-D987-F148-A411-84990B101ACF}" type="slidenum">
              <a:rPr lang="en-US" smtClean="0"/>
              <a:t>‹#›</a:t>
            </a:fld>
            <a:endParaRPr lang="en-US"/>
          </a:p>
        </p:txBody>
      </p:sp>
    </p:spTree>
    <p:extLst>
      <p:ext uri="{BB962C8B-B14F-4D97-AF65-F5344CB8AC3E}">
        <p14:creationId xmlns:p14="http://schemas.microsoft.com/office/powerpoint/2010/main" val="2359055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2640E051-55CE-8348-9202-73240D85C540}" type="datetimeFigureOut">
              <a:rPr lang="en-US" smtClean="0"/>
              <a:t>5/18/2016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E99D36-D987-F148-A411-84990B101ACF}" type="slidenum">
              <a:rPr lang="en-US" smtClean="0"/>
              <a:t>‹#›</a:t>
            </a:fld>
            <a:endParaRPr lang="en-US"/>
          </a:p>
        </p:txBody>
      </p:sp>
    </p:spTree>
    <p:extLst>
      <p:ext uri="{BB962C8B-B14F-4D97-AF65-F5344CB8AC3E}">
        <p14:creationId xmlns:p14="http://schemas.microsoft.com/office/powerpoint/2010/main" val="4246835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40E051-55CE-8348-9202-73240D85C540}" type="datetimeFigureOut">
              <a:rPr lang="en-US" smtClean="0"/>
              <a:t>5/18/2016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E99D36-D987-F148-A411-84990B101ACF}" type="slidenum">
              <a:rPr lang="en-US" smtClean="0"/>
              <a:t>‹#›</a:t>
            </a:fld>
            <a:endParaRPr lang="en-US"/>
          </a:p>
        </p:txBody>
      </p:sp>
    </p:spTree>
    <p:extLst>
      <p:ext uri="{BB962C8B-B14F-4D97-AF65-F5344CB8AC3E}">
        <p14:creationId xmlns:p14="http://schemas.microsoft.com/office/powerpoint/2010/main" val="810917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724" y="484916"/>
            <a:ext cx="3005179" cy="2063715"/>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1326" y="484918"/>
            <a:ext cx="5106425" cy="1039469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6724" y="2548632"/>
            <a:ext cx="3005179" cy="8330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640E051-55CE-8348-9202-73240D85C540}" type="datetimeFigureOut">
              <a:rPr lang="en-US" smtClean="0"/>
              <a:t>5/18/2016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E99D36-D987-F148-A411-84990B101ACF}" type="slidenum">
              <a:rPr lang="en-US" smtClean="0"/>
              <a:t>‹#›</a:t>
            </a:fld>
            <a:endParaRPr lang="en-US"/>
          </a:p>
        </p:txBody>
      </p:sp>
    </p:spTree>
    <p:extLst>
      <p:ext uri="{BB962C8B-B14F-4D97-AF65-F5344CB8AC3E}">
        <p14:creationId xmlns:p14="http://schemas.microsoft.com/office/powerpoint/2010/main" val="2281695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0421" y="8525510"/>
            <a:ext cx="5480685" cy="1006485"/>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0421" y="1088243"/>
            <a:ext cx="5480685" cy="73075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0421" y="9531995"/>
            <a:ext cx="5480685" cy="14293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640E051-55CE-8348-9202-73240D85C540}" type="datetimeFigureOut">
              <a:rPr lang="en-US" smtClean="0"/>
              <a:t>5/18/2016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E99D36-D987-F148-A411-84990B101ACF}" type="slidenum">
              <a:rPr lang="en-US" smtClean="0"/>
              <a:t>‹#›</a:t>
            </a:fld>
            <a:endParaRPr lang="en-US"/>
          </a:p>
        </p:txBody>
      </p:sp>
    </p:spTree>
    <p:extLst>
      <p:ext uri="{BB962C8B-B14F-4D97-AF65-F5344CB8AC3E}">
        <p14:creationId xmlns:p14="http://schemas.microsoft.com/office/powerpoint/2010/main" val="3515220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6724" y="487737"/>
            <a:ext cx="8221028" cy="2029883"/>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6724" y="2841838"/>
            <a:ext cx="8221028" cy="8037775"/>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6724" y="11288408"/>
            <a:ext cx="2131378" cy="648435"/>
          </a:xfrm>
          <a:prstGeom prst="rect">
            <a:avLst/>
          </a:prstGeom>
        </p:spPr>
        <p:txBody>
          <a:bodyPr vert="horz" lIns="91440" tIns="45720" rIns="91440" bIns="45720" rtlCol="0" anchor="ctr"/>
          <a:lstStyle>
            <a:lvl1pPr algn="l">
              <a:defRPr sz="1200">
                <a:solidFill>
                  <a:schemeClr val="tx1">
                    <a:tint val="75000"/>
                  </a:schemeClr>
                </a:solidFill>
              </a:defRPr>
            </a:lvl1pPr>
          </a:lstStyle>
          <a:p>
            <a:fld id="{2640E051-55CE-8348-9202-73240D85C540}" type="datetimeFigureOut">
              <a:rPr lang="en-US" smtClean="0"/>
              <a:t>5/18/2016</a:t>
            </a:fld>
            <a:endParaRPr lang="en-US"/>
          </a:p>
        </p:txBody>
      </p:sp>
      <p:sp>
        <p:nvSpPr>
          <p:cNvPr id="5" name="Footer Placeholder 4"/>
          <p:cNvSpPr>
            <a:spLocks noGrp="1"/>
          </p:cNvSpPr>
          <p:nvPr>
            <p:ph type="ftr" sz="quarter" idx="3"/>
          </p:nvPr>
        </p:nvSpPr>
        <p:spPr>
          <a:xfrm>
            <a:off x="3120946" y="11288408"/>
            <a:ext cx="2892584" cy="64843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46374" y="11288408"/>
            <a:ext cx="2131378" cy="648435"/>
          </a:xfrm>
          <a:prstGeom prst="rect">
            <a:avLst/>
          </a:prstGeom>
        </p:spPr>
        <p:txBody>
          <a:bodyPr vert="horz" lIns="91440" tIns="45720" rIns="91440" bIns="45720" rtlCol="0" anchor="ctr"/>
          <a:lstStyle>
            <a:lvl1pPr algn="r">
              <a:defRPr sz="1200">
                <a:solidFill>
                  <a:schemeClr val="tx1">
                    <a:tint val="75000"/>
                  </a:schemeClr>
                </a:solidFill>
              </a:defRPr>
            </a:lvl1pPr>
          </a:lstStyle>
          <a:p>
            <a:fld id="{83E99D36-D987-F148-A411-84990B101ACF}" type="slidenum">
              <a:rPr lang="en-US" smtClean="0"/>
              <a:t>‹#›</a:t>
            </a:fld>
            <a:endParaRPr lang="en-US"/>
          </a:p>
        </p:txBody>
      </p:sp>
    </p:spTree>
    <p:extLst>
      <p:ext uri="{BB962C8B-B14F-4D97-AF65-F5344CB8AC3E}">
        <p14:creationId xmlns:p14="http://schemas.microsoft.com/office/powerpoint/2010/main" val="2612085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6721" y="1654272"/>
            <a:ext cx="5685625" cy="2610656"/>
          </a:xfrm>
        </p:spPr>
        <p:txBody>
          <a:bodyPr>
            <a:normAutofit/>
          </a:bodyPr>
          <a:lstStyle/>
          <a:p>
            <a:pPr algn="l"/>
            <a:r>
              <a:rPr lang="en-US" sz="3400" b="1" dirty="0" smtClean="0">
                <a:solidFill>
                  <a:schemeClr val="bg1"/>
                </a:solidFill>
              </a:rPr>
              <a:t>Organization Name</a:t>
            </a:r>
            <a:r>
              <a:rPr lang="en-US" sz="2800" b="1" dirty="0" smtClean="0">
                <a:solidFill>
                  <a:schemeClr val="bg1"/>
                </a:solidFill>
              </a:rPr>
              <a:t/>
            </a:r>
            <a:br>
              <a:rPr lang="en-US" sz="2800" b="1" dirty="0" smtClean="0">
                <a:solidFill>
                  <a:schemeClr val="bg1"/>
                </a:solidFill>
              </a:rPr>
            </a:br>
            <a:r>
              <a:rPr lang="en-US" sz="2800" b="1" dirty="0" smtClean="0">
                <a:solidFill>
                  <a:schemeClr val="bg1"/>
                </a:solidFill>
              </a:rPr>
              <a:t>is participating in a pan-Canadian study to improve transitions in care</a:t>
            </a:r>
            <a:endParaRPr lang="en-US" sz="2800" b="1" dirty="0">
              <a:solidFill>
                <a:schemeClr val="bg1"/>
              </a:solidFill>
            </a:endParaRPr>
          </a:p>
        </p:txBody>
      </p:sp>
      <p:sp>
        <p:nvSpPr>
          <p:cNvPr id="3" name="Subtitle 2"/>
          <p:cNvSpPr>
            <a:spLocks noGrp="1"/>
          </p:cNvSpPr>
          <p:nvPr>
            <p:ph type="subTitle" idx="1"/>
          </p:nvPr>
        </p:nvSpPr>
        <p:spPr>
          <a:xfrm>
            <a:off x="726721" y="4140013"/>
            <a:ext cx="4124180" cy="6165550"/>
          </a:xfrm>
        </p:spPr>
        <p:txBody>
          <a:bodyPr>
            <a:noAutofit/>
          </a:bodyPr>
          <a:lstStyle/>
          <a:p>
            <a:pPr algn="l">
              <a:spcBef>
                <a:spcPts val="0"/>
              </a:spcBef>
            </a:pPr>
            <a:r>
              <a:rPr lang="en-US" sz="1600" dirty="0">
                <a:solidFill>
                  <a:schemeClr val="bg1">
                    <a:lumMod val="50000"/>
                  </a:schemeClr>
                </a:solidFill>
              </a:rPr>
              <a:t>Are you a cancer patient or survivor who completed treatment in the past one to three years? If so, you may receive a letter inviting you to share your experiences.</a:t>
            </a:r>
          </a:p>
          <a:p>
            <a:pPr algn="l">
              <a:spcBef>
                <a:spcPts val="0"/>
              </a:spcBef>
            </a:pPr>
            <a:endParaRPr lang="en-US" sz="1600" dirty="0">
              <a:solidFill>
                <a:schemeClr val="bg1">
                  <a:lumMod val="50000"/>
                </a:schemeClr>
              </a:solidFill>
            </a:endParaRPr>
          </a:p>
          <a:p>
            <a:pPr algn="l">
              <a:spcBef>
                <a:spcPts val="0"/>
              </a:spcBef>
            </a:pPr>
            <a:r>
              <a:rPr lang="en-US" sz="1600" dirty="0">
                <a:solidFill>
                  <a:schemeClr val="bg1">
                    <a:lumMod val="50000"/>
                  </a:schemeClr>
                </a:solidFill>
              </a:rPr>
              <a:t>You can help us improve transitions in care for other patients and families. Your anonymous responses will help inform recommendations to improve the way care is provided between the cancer care delivery system and other sectors of the health care system providing follow-up and supportive care. </a:t>
            </a:r>
          </a:p>
          <a:p>
            <a:pPr algn="l">
              <a:spcBef>
                <a:spcPts val="0"/>
              </a:spcBef>
            </a:pPr>
            <a:endParaRPr lang="en-US" sz="1600" dirty="0">
              <a:solidFill>
                <a:schemeClr val="bg1">
                  <a:lumMod val="50000"/>
                </a:schemeClr>
              </a:solidFill>
            </a:endParaRPr>
          </a:p>
          <a:p>
            <a:pPr algn="l">
              <a:spcBef>
                <a:spcPts val="0"/>
              </a:spcBef>
            </a:pPr>
            <a:r>
              <a:rPr lang="en-US" sz="1600" dirty="0">
                <a:solidFill>
                  <a:schemeClr val="bg1">
                    <a:lumMod val="50000"/>
                  </a:schemeClr>
                </a:solidFill>
              </a:rPr>
              <a:t>You may be invited to participate if you are a breast, colorectal, prostate, melanoma, hematological or adolescent and young adult cancer patient or survivor. </a:t>
            </a:r>
          </a:p>
          <a:p>
            <a:pPr algn="l">
              <a:spcBef>
                <a:spcPts val="0"/>
              </a:spcBef>
            </a:pPr>
            <a:endParaRPr lang="en-US" sz="1600" dirty="0">
              <a:solidFill>
                <a:schemeClr val="bg1">
                  <a:lumMod val="50000"/>
                </a:schemeClr>
              </a:solidFill>
            </a:endParaRPr>
          </a:p>
          <a:p>
            <a:pPr algn="l">
              <a:spcBef>
                <a:spcPts val="0"/>
              </a:spcBef>
            </a:pPr>
            <a:r>
              <a:rPr lang="en-US" sz="1600" dirty="0">
                <a:solidFill>
                  <a:schemeClr val="bg1">
                    <a:lumMod val="50000"/>
                  </a:schemeClr>
                </a:solidFill>
              </a:rPr>
              <a:t>The </a:t>
            </a:r>
            <a:r>
              <a:rPr lang="en-US" sz="1600" b="1" i="1" dirty="0">
                <a:solidFill>
                  <a:schemeClr val="bg1">
                    <a:lumMod val="50000"/>
                  </a:schemeClr>
                </a:solidFill>
              </a:rPr>
              <a:t>Experiences of Cancer Patients in </a:t>
            </a:r>
          </a:p>
          <a:p>
            <a:pPr algn="l">
              <a:spcBef>
                <a:spcPts val="0"/>
              </a:spcBef>
            </a:pPr>
            <a:r>
              <a:rPr lang="en-US" sz="1600" b="1" i="1" dirty="0">
                <a:solidFill>
                  <a:schemeClr val="bg1">
                    <a:lumMod val="50000"/>
                  </a:schemeClr>
                </a:solidFill>
              </a:rPr>
              <a:t>Transition</a:t>
            </a:r>
            <a:r>
              <a:rPr lang="en-US" sz="1600" dirty="0">
                <a:solidFill>
                  <a:schemeClr val="bg1">
                    <a:lumMod val="50000"/>
                  </a:schemeClr>
                </a:solidFill>
              </a:rPr>
              <a:t> survey is a collaboration between the Canadian Partnership Against Cancer and [NAME OF PARTNER], working with </a:t>
            </a:r>
            <a:r>
              <a:rPr lang="en-US" sz="1600" dirty="0" err="1">
                <a:solidFill>
                  <a:schemeClr val="bg1">
                    <a:lumMod val="50000"/>
                  </a:schemeClr>
                </a:solidFill>
              </a:rPr>
              <a:t>Ipsos</a:t>
            </a:r>
            <a:r>
              <a:rPr lang="en-US" sz="1600">
                <a:solidFill>
                  <a:schemeClr val="bg1">
                    <a:lumMod val="50000"/>
                  </a:schemeClr>
                </a:solidFill>
              </a:rPr>
              <a:t>, a Canadian market research firm. </a:t>
            </a:r>
            <a:endParaRPr lang="en-US" sz="1600" dirty="0">
              <a:solidFill>
                <a:schemeClr val="bg1">
                  <a:lumMod val="50000"/>
                </a:schemeClr>
              </a:solidFill>
            </a:endParaRPr>
          </a:p>
        </p:txBody>
      </p:sp>
      <p:sp>
        <p:nvSpPr>
          <p:cNvPr id="4" name="Subtitle 2"/>
          <p:cNvSpPr txBox="1">
            <a:spLocks/>
          </p:cNvSpPr>
          <p:nvPr/>
        </p:nvSpPr>
        <p:spPr>
          <a:xfrm>
            <a:off x="5018257" y="10982323"/>
            <a:ext cx="3290433" cy="1521326"/>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pPr>
            <a:r>
              <a:rPr lang="en-US" sz="1200" dirty="0" smtClean="0">
                <a:solidFill>
                  <a:schemeClr val="bg1">
                    <a:lumMod val="50000"/>
                  </a:schemeClr>
                </a:solidFill>
              </a:rPr>
              <a:t>For more information about the study in [PROVINCE] please contact: </a:t>
            </a:r>
          </a:p>
          <a:p>
            <a:pPr algn="l">
              <a:spcBef>
                <a:spcPts val="0"/>
              </a:spcBef>
            </a:pPr>
            <a:r>
              <a:rPr lang="en-US" sz="1200" b="1" dirty="0" smtClean="0">
                <a:solidFill>
                  <a:schemeClr val="bg1">
                    <a:lumMod val="50000"/>
                  </a:schemeClr>
                </a:solidFill>
              </a:rPr>
              <a:t>[NAME]</a:t>
            </a:r>
          </a:p>
          <a:p>
            <a:pPr algn="l">
              <a:spcBef>
                <a:spcPts val="0"/>
              </a:spcBef>
            </a:pPr>
            <a:r>
              <a:rPr lang="en-US" sz="1200" b="1" dirty="0" smtClean="0">
                <a:solidFill>
                  <a:schemeClr val="bg1">
                    <a:lumMod val="50000"/>
                  </a:schemeClr>
                </a:solidFill>
              </a:rPr>
              <a:t>[ORGANIZATION]</a:t>
            </a:r>
          </a:p>
          <a:p>
            <a:pPr algn="l">
              <a:spcBef>
                <a:spcPts val="0"/>
              </a:spcBef>
            </a:pPr>
            <a:r>
              <a:rPr lang="en-US" sz="1200" b="1" dirty="0" smtClean="0">
                <a:solidFill>
                  <a:schemeClr val="bg1">
                    <a:lumMod val="50000"/>
                  </a:schemeClr>
                </a:solidFill>
              </a:rPr>
              <a:t>[PHONE NUMBER]</a:t>
            </a:r>
            <a:endParaRPr lang="en-US" sz="1200" b="1" dirty="0">
              <a:solidFill>
                <a:schemeClr val="bg1">
                  <a:lumMod val="50000"/>
                </a:schemeClr>
              </a:solidFill>
            </a:endParaRPr>
          </a:p>
        </p:txBody>
      </p:sp>
      <p:sp>
        <p:nvSpPr>
          <p:cNvPr id="5" name="Subtitle 2"/>
          <p:cNvSpPr txBox="1">
            <a:spLocks/>
          </p:cNvSpPr>
          <p:nvPr/>
        </p:nvSpPr>
        <p:spPr>
          <a:xfrm>
            <a:off x="3782280" y="11134723"/>
            <a:ext cx="704529" cy="66781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pPr>
            <a:r>
              <a:rPr lang="en-US" sz="1200" dirty="0" smtClean="0">
                <a:solidFill>
                  <a:schemeClr val="bg1">
                    <a:lumMod val="50000"/>
                  </a:schemeClr>
                </a:solidFill>
              </a:rPr>
              <a:t>YOUR</a:t>
            </a:r>
          </a:p>
          <a:p>
            <a:pPr algn="l">
              <a:spcBef>
                <a:spcPts val="0"/>
              </a:spcBef>
            </a:pPr>
            <a:r>
              <a:rPr lang="en-US" sz="1200" b="1" dirty="0" smtClean="0">
                <a:solidFill>
                  <a:schemeClr val="bg1">
                    <a:lumMod val="50000"/>
                  </a:schemeClr>
                </a:solidFill>
              </a:rPr>
              <a:t>LOGO</a:t>
            </a:r>
          </a:p>
          <a:p>
            <a:pPr algn="l">
              <a:spcBef>
                <a:spcPts val="0"/>
              </a:spcBef>
            </a:pPr>
            <a:r>
              <a:rPr lang="en-US" sz="1200" b="1" dirty="0" smtClean="0">
                <a:solidFill>
                  <a:schemeClr val="bg1">
                    <a:lumMod val="50000"/>
                  </a:schemeClr>
                </a:solidFill>
              </a:rPr>
              <a:t>HERE</a:t>
            </a:r>
            <a:endParaRPr lang="en-US" sz="1200" b="1" dirty="0">
              <a:solidFill>
                <a:schemeClr val="bg1">
                  <a:lumMod val="50000"/>
                </a:schemeClr>
              </a:solidFill>
            </a:endParaRPr>
          </a:p>
        </p:txBody>
      </p:sp>
    </p:spTree>
    <p:extLst>
      <p:ext uri="{BB962C8B-B14F-4D97-AF65-F5344CB8AC3E}">
        <p14:creationId xmlns:p14="http://schemas.microsoft.com/office/powerpoint/2010/main" val="6888931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TotalTime>
  <Words>171</Words>
  <Application>Microsoft Office PowerPoint</Application>
  <PresentationFormat>Ledger Paper (11x17 in)</PresentationFormat>
  <Paragraphs>16</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Organization Name is participating in a pan-Canadian study to improve transitions in care</vt:lpstr>
    </vt:vector>
  </TitlesOfParts>
  <Company>Canadian Partnership Against Cancer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Organization Name is participating in a pan-Canadian study to improve transitions in care</dc:title>
  <dc:creator>Canadian Partnership Against Cancer</dc:creator>
  <cp:lastModifiedBy>Lauren Junkin</cp:lastModifiedBy>
  <cp:revision>5</cp:revision>
  <cp:lastPrinted>2016-04-28T17:26:54Z</cp:lastPrinted>
  <dcterms:created xsi:type="dcterms:W3CDTF">2016-04-28T17:14:57Z</dcterms:created>
  <dcterms:modified xsi:type="dcterms:W3CDTF">2016-05-18T18:38:13Z</dcterms:modified>
</cp:coreProperties>
</file>